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48FFA7-97A5-46F6-A1C7-5EF4A02E8EFC}" type="datetimeFigureOut">
              <a:rPr lang="en-GB" smtClean="0"/>
              <a:t>29/10/2014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57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29/10/2014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074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29/10/2014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419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29/10/2014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396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29/10/2014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41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29/10/2014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06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29/10/2014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97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29/10/2014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53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29/10/2014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62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29/10/2014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958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29/10/2014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74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848FFA7-97A5-46F6-A1C7-5EF4A02E8EFC}" type="datetimeFigureOut">
              <a:rPr lang="en-GB" smtClean="0"/>
              <a:t>29/10/2014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6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Coordinate 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There are a lot of different coordinate systems in existence</a:t>
            </a:r>
          </a:p>
          <a:p>
            <a:r>
              <a:rPr lang="en-GB" dirty="0" smtClean="0"/>
              <a:t>What is a coordinate?</a:t>
            </a:r>
          </a:p>
          <a:p>
            <a:pPr lvl="1"/>
            <a:r>
              <a:rPr lang="en-GB" dirty="0" smtClean="0"/>
              <a:t>A set of variables that allow us to position a geometric object</a:t>
            </a:r>
          </a:p>
          <a:p>
            <a:pPr lvl="1"/>
            <a:r>
              <a:rPr lang="en-GB" dirty="0" smtClean="0"/>
              <a:t>Typically the number of variables is equal to the number of dimensions in the coordinate system</a:t>
            </a:r>
          </a:p>
          <a:p>
            <a:pPr lvl="1"/>
            <a:r>
              <a:rPr lang="en-GB" dirty="0" smtClean="0"/>
              <a:t>3D game will have a coordinate made of three variables</a:t>
            </a:r>
          </a:p>
          <a:p>
            <a:r>
              <a:rPr lang="en-GB" dirty="0" smtClean="0"/>
              <a:t>Games in particular frequently some of these:</a:t>
            </a:r>
          </a:p>
          <a:p>
            <a:pPr lvl="1"/>
            <a:r>
              <a:rPr lang="en-GB" dirty="0" smtClean="0"/>
              <a:t>Cartesian </a:t>
            </a:r>
            <a:r>
              <a:rPr lang="en-GB" dirty="0"/>
              <a:t>coordinates </a:t>
            </a:r>
          </a:p>
          <a:p>
            <a:pPr lvl="1"/>
            <a:r>
              <a:rPr lang="en-GB" dirty="0" smtClean="0"/>
              <a:t>Polar </a:t>
            </a:r>
            <a:r>
              <a:rPr lang="en-GB" dirty="0"/>
              <a:t>coordinates </a:t>
            </a:r>
            <a:endParaRPr lang="en-GB" dirty="0" smtClean="0"/>
          </a:p>
          <a:p>
            <a:pPr lvl="1"/>
            <a:r>
              <a:rPr lang="en-GB" dirty="0" smtClean="0"/>
              <a:t>Cylindrical </a:t>
            </a:r>
            <a:r>
              <a:rPr lang="en-GB" dirty="0"/>
              <a:t>coordinates </a:t>
            </a:r>
          </a:p>
          <a:p>
            <a:pPr lvl="1"/>
            <a:r>
              <a:rPr lang="en-GB" dirty="0" smtClean="0"/>
              <a:t>Spherical </a:t>
            </a:r>
            <a:r>
              <a:rPr lang="en-GB" dirty="0"/>
              <a:t>coordinates </a:t>
            </a:r>
            <a:endParaRPr lang="en-GB" dirty="0" smtClean="0"/>
          </a:p>
          <a:p>
            <a:r>
              <a:rPr lang="en-GB" dirty="0" smtClean="0"/>
              <a:t>We are directly interested in Cartesian Coordinates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650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Matrix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 Matrix is 2D grid of numbers</a:t>
            </a:r>
          </a:p>
          <a:p>
            <a:pPr lvl="1"/>
            <a:r>
              <a:rPr lang="en-GB" dirty="0" smtClean="0"/>
              <a:t>Can have as many rows and columns as are needed</a:t>
            </a:r>
          </a:p>
          <a:p>
            <a:pPr lvl="1"/>
            <a:r>
              <a:rPr lang="en-GB" dirty="0" smtClean="0"/>
              <a:t> Each element can store any numerical value</a:t>
            </a:r>
          </a:p>
          <a:p>
            <a:r>
              <a:rPr lang="en-GB" dirty="0" smtClean="0"/>
              <a:t>We can perform many arithmetic operations with a matrix</a:t>
            </a:r>
          </a:p>
          <a:p>
            <a:pPr lvl="1"/>
            <a:r>
              <a:rPr lang="en-GB" dirty="0" smtClean="0"/>
              <a:t>Addition</a:t>
            </a:r>
          </a:p>
          <a:p>
            <a:pPr lvl="1"/>
            <a:r>
              <a:rPr lang="en-GB" dirty="0" smtClean="0"/>
              <a:t>Subtraction</a:t>
            </a:r>
          </a:p>
          <a:p>
            <a:pPr lvl="1"/>
            <a:r>
              <a:rPr lang="en-GB" dirty="0" smtClean="0"/>
              <a:t>Multiplication</a:t>
            </a:r>
          </a:p>
          <a:p>
            <a:r>
              <a:rPr lang="en-GB" dirty="0" smtClean="0"/>
              <a:t>The matrix is one of the key data structures you will be using</a:t>
            </a:r>
          </a:p>
          <a:p>
            <a:pPr lvl="1"/>
            <a:r>
              <a:rPr lang="en-GB" dirty="0" smtClean="0"/>
              <a:t>Simplify representation and computation</a:t>
            </a:r>
          </a:p>
          <a:p>
            <a:pPr lvl="1"/>
            <a:r>
              <a:rPr lang="en-GB" dirty="0" smtClean="0"/>
              <a:t>Great at transformations</a:t>
            </a:r>
          </a:p>
          <a:p>
            <a:pPr lvl="1"/>
            <a:r>
              <a:rPr lang="en-GB" dirty="0" smtClean="0"/>
              <a:t>XNA matrix has a lot of built in functions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787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Matrices and Games Development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does matrix mean for us?</a:t>
            </a:r>
          </a:p>
          <a:p>
            <a:pPr lvl="1"/>
            <a:r>
              <a:rPr lang="en-GB" dirty="0" smtClean="0"/>
              <a:t>Transformations</a:t>
            </a:r>
          </a:p>
          <a:p>
            <a:r>
              <a:rPr lang="en-GB" dirty="0" smtClean="0"/>
              <a:t>We will use the matrix to store the current transforms of our 3D objects</a:t>
            </a:r>
          </a:p>
          <a:p>
            <a:pPr lvl="1"/>
            <a:r>
              <a:rPr lang="en-GB" dirty="0" smtClean="0"/>
              <a:t>Translation</a:t>
            </a:r>
          </a:p>
          <a:p>
            <a:pPr lvl="1"/>
            <a:r>
              <a:rPr lang="en-GB" dirty="0" smtClean="0"/>
              <a:t>Rotations on each Axis (X, Y, Z)</a:t>
            </a:r>
          </a:p>
          <a:p>
            <a:pPr lvl="1"/>
            <a:r>
              <a:rPr lang="en-GB" dirty="0" smtClean="0"/>
              <a:t>Scale</a:t>
            </a:r>
          </a:p>
          <a:p>
            <a:r>
              <a:rPr lang="en-GB" dirty="0" smtClean="0"/>
              <a:t>When you produce a model in a modelling tool</a:t>
            </a:r>
          </a:p>
          <a:p>
            <a:pPr lvl="1"/>
            <a:r>
              <a:rPr lang="en-GB" dirty="0" smtClean="0"/>
              <a:t>The coordinate space origin is the centre of the model</a:t>
            </a:r>
          </a:p>
          <a:p>
            <a:pPr lvl="1"/>
            <a:r>
              <a:rPr lang="en-GB" dirty="0" smtClean="0"/>
              <a:t>We can use a matrix to transform the model from it’s local space to our game spaces</a:t>
            </a:r>
          </a:p>
          <a:p>
            <a:pPr lvl="1"/>
            <a:r>
              <a:rPr lang="en-GB" dirty="0" smtClean="0"/>
              <a:t>Will cover some issues that can arise when exporting later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04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Matrices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There are three core matrices that form the backbone of a most 3D games</a:t>
            </a:r>
          </a:p>
          <a:p>
            <a:pPr lvl="1"/>
            <a:r>
              <a:rPr lang="en-GB" dirty="0" smtClean="0"/>
              <a:t>World (Each objects transformation Matrix)</a:t>
            </a:r>
          </a:p>
          <a:p>
            <a:pPr lvl="1"/>
            <a:r>
              <a:rPr lang="en-GB" dirty="0" smtClean="0"/>
              <a:t>View</a:t>
            </a:r>
          </a:p>
          <a:p>
            <a:pPr lvl="1"/>
            <a:r>
              <a:rPr lang="en-GB" dirty="0" smtClean="0"/>
              <a:t>Projection</a:t>
            </a:r>
          </a:p>
          <a:p>
            <a:r>
              <a:rPr lang="en-GB" dirty="0"/>
              <a:t>These matrices will allows use to transform our objects to </a:t>
            </a:r>
            <a:r>
              <a:rPr lang="en-GB" dirty="0" smtClean="0"/>
              <a:t>be drawn </a:t>
            </a:r>
            <a:r>
              <a:rPr lang="en-GB" dirty="0"/>
              <a:t>on </a:t>
            </a:r>
            <a:r>
              <a:rPr lang="en-GB" dirty="0" smtClean="0"/>
              <a:t>screen</a:t>
            </a:r>
          </a:p>
          <a:p>
            <a:pPr lvl="1"/>
            <a:r>
              <a:rPr lang="en-GB" dirty="0" smtClean="0"/>
              <a:t>Every 3D object to be drawn will need these</a:t>
            </a:r>
          </a:p>
          <a:p>
            <a:r>
              <a:rPr lang="en-GB" dirty="0" smtClean="0"/>
              <a:t>These will feature in a range of functions throughout the engine</a:t>
            </a:r>
          </a:p>
          <a:p>
            <a:pPr lvl="1"/>
            <a:r>
              <a:rPr lang="en-GB" dirty="0" smtClean="0"/>
              <a:t>And can serve many purposes (View Culling, Spatial Partitioning, etc.)</a:t>
            </a:r>
          </a:p>
          <a:p>
            <a:endParaRPr lang="en-GB" dirty="0"/>
          </a:p>
        </p:txBody>
      </p:sp>
      <p:sp>
        <p:nvSpPr>
          <p:cNvPr id="4" name="Right Brace 3"/>
          <p:cNvSpPr/>
          <p:nvPr/>
        </p:nvSpPr>
        <p:spPr>
          <a:xfrm>
            <a:off x="2936147" y="2743200"/>
            <a:ext cx="352337" cy="6795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288484" y="2898288"/>
            <a:ext cx="210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Camera Related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367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Yaw, Pitch and Roll</a:t>
            </a:r>
            <a:endParaRPr lang="en-I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266" y="1828800"/>
            <a:ext cx="56896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Yaw, Pitch and Roll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dirty="0"/>
              <a:t>Yaw: </a:t>
            </a:r>
            <a:endParaRPr lang="en-IE" dirty="0" smtClean="0"/>
          </a:p>
          <a:p>
            <a:pPr lvl="1"/>
            <a:r>
              <a:rPr lang="en-IE" dirty="0" smtClean="0"/>
              <a:t>Called </a:t>
            </a:r>
            <a:r>
              <a:rPr lang="en-IE" dirty="0"/>
              <a:t>'heading' </a:t>
            </a:r>
            <a:r>
              <a:rPr lang="en-IE" dirty="0" smtClean="0"/>
              <a:t>also</a:t>
            </a:r>
          </a:p>
          <a:p>
            <a:pPr lvl="1"/>
            <a:r>
              <a:rPr lang="en-IE" dirty="0" smtClean="0"/>
              <a:t>Rotation </a:t>
            </a:r>
            <a:r>
              <a:rPr lang="en-IE" dirty="0"/>
              <a:t>of an aircraft, missile, </a:t>
            </a:r>
            <a:r>
              <a:rPr lang="en-IE" dirty="0" err="1"/>
              <a:t>etc</a:t>
            </a:r>
            <a:r>
              <a:rPr lang="en-IE" dirty="0"/>
              <a:t>, about its vertical </a:t>
            </a:r>
            <a:r>
              <a:rPr lang="en-IE" dirty="0" smtClean="0"/>
              <a:t>axis</a:t>
            </a:r>
          </a:p>
          <a:p>
            <a:pPr lvl="1"/>
            <a:r>
              <a:rPr lang="en-IE" dirty="0" smtClean="0"/>
              <a:t>The Y axis in XNA</a:t>
            </a: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r>
              <a:rPr lang="en-IE" dirty="0"/>
              <a:t>Pitch:</a:t>
            </a:r>
          </a:p>
          <a:p>
            <a:pPr lvl="1"/>
            <a:r>
              <a:rPr lang="en-IE" dirty="0" smtClean="0"/>
              <a:t> </a:t>
            </a:r>
            <a:r>
              <a:rPr lang="en-IE" dirty="0"/>
              <a:t>Rotation of an aircraft, missile, </a:t>
            </a:r>
            <a:r>
              <a:rPr lang="en-IE" dirty="0" err="1"/>
              <a:t>etc</a:t>
            </a:r>
            <a:r>
              <a:rPr lang="en-IE" dirty="0"/>
              <a:t>, about its movement of the longitudinal axis about the lateral </a:t>
            </a:r>
            <a:r>
              <a:rPr lang="en-IE" dirty="0" smtClean="0"/>
              <a:t>axis</a:t>
            </a:r>
          </a:p>
          <a:p>
            <a:pPr lvl="1"/>
            <a:r>
              <a:rPr lang="en-IE" dirty="0" smtClean="0"/>
              <a:t>The X axis in XNA</a:t>
            </a: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r>
              <a:rPr lang="en-IE" dirty="0"/>
              <a:t>Roll:</a:t>
            </a:r>
          </a:p>
          <a:p>
            <a:pPr lvl="1"/>
            <a:r>
              <a:rPr lang="en-IE" dirty="0" smtClean="0"/>
              <a:t>rotation </a:t>
            </a:r>
            <a:r>
              <a:rPr lang="en-IE" dirty="0"/>
              <a:t>of an aircraft, missile, </a:t>
            </a:r>
            <a:r>
              <a:rPr lang="en-IE" dirty="0" err="1"/>
              <a:t>etc</a:t>
            </a:r>
            <a:r>
              <a:rPr lang="en-IE" dirty="0"/>
              <a:t>, about its longitudinal axis </a:t>
            </a:r>
            <a:endParaRPr lang="en-IE" dirty="0" smtClean="0"/>
          </a:p>
          <a:p>
            <a:pPr lvl="1"/>
            <a:r>
              <a:rPr lang="en-IE" dirty="0" smtClean="0"/>
              <a:t>The Z axis in XNA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4610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Projection Type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Perspective Projection</a:t>
            </a:r>
          </a:p>
          <a:p>
            <a:pPr lvl="1"/>
            <a:r>
              <a:rPr lang="en-IE" dirty="0" smtClean="0"/>
              <a:t>Creates a view frustum which is a pyramid.</a:t>
            </a:r>
          </a:p>
          <a:p>
            <a:pPr lvl="1"/>
            <a:r>
              <a:rPr lang="en-IE" dirty="0"/>
              <a:t>G</a:t>
            </a:r>
            <a:r>
              <a:rPr lang="en-IE" dirty="0" smtClean="0"/>
              <a:t>ives a sense of perspective.</a:t>
            </a:r>
          </a:p>
          <a:p>
            <a:pPr lvl="1"/>
            <a:endParaRPr lang="en-IE" dirty="0"/>
          </a:p>
          <a:p>
            <a:r>
              <a:rPr lang="en-IE" dirty="0" smtClean="0"/>
              <a:t>Orthographic Projection</a:t>
            </a:r>
          </a:p>
          <a:p>
            <a:pPr lvl="1"/>
            <a:r>
              <a:rPr lang="en-IE" dirty="0" smtClean="0"/>
              <a:t>Creates a view frustum which is a cuboid.</a:t>
            </a:r>
          </a:p>
          <a:p>
            <a:pPr lvl="1"/>
            <a:r>
              <a:rPr lang="en-IE" dirty="0" smtClean="0"/>
              <a:t>The near and far planes are the same size.</a:t>
            </a:r>
          </a:p>
          <a:p>
            <a:pPr lvl="1"/>
            <a:r>
              <a:rPr lang="en-IE" dirty="0" smtClean="0"/>
              <a:t>All objects have the same size independent of distance to the camera.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7101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3D graphics are created using basic shapes</a:t>
            </a:r>
          </a:p>
          <a:p>
            <a:pPr lvl="1"/>
            <a:r>
              <a:rPr lang="en-GB" dirty="0" smtClean="0"/>
              <a:t>Points</a:t>
            </a:r>
          </a:p>
          <a:p>
            <a:pPr lvl="1"/>
            <a:r>
              <a:rPr lang="en-GB" dirty="0" smtClean="0"/>
              <a:t>Lines</a:t>
            </a:r>
          </a:p>
          <a:p>
            <a:pPr lvl="1"/>
            <a:r>
              <a:rPr lang="en-GB" dirty="0" smtClean="0"/>
              <a:t>Triangles</a:t>
            </a:r>
          </a:p>
          <a:p>
            <a:r>
              <a:rPr lang="en-GB" dirty="0" smtClean="0"/>
              <a:t>The basic elements are referred to as </a:t>
            </a:r>
            <a:r>
              <a:rPr lang="en-GB" b="1" dirty="0" smtClean="0"/>
              <a:t>primitive objects</a:t>
            </a:r>
          </a:p>
          <a:p>
            <a:r>
              <a:rPr lang="en-GB" dirty="0" smtClean="0"/>
              <a:t>Primitive objects are</a:t>
            </a:r>
          </a:p>
          <a:p>
            <a:pPr lvl="1"/>
            <a:r>
              <a:rPr lang="en-GB" dirty="0" smtClean="0"/>
              <a:t>Drawn in 3D space</a:t>
            </a:r>
          </a:p>
          <a:p>
            <a:pPr lvl="1"/>
            <a:r>
              <a:rPr lang="en-GB" dirty="0" smtClean="0"/>
              <a:t>Use Cartesian coordinates (X, Y, Z)</a:t>
            </a:r>
          </a:p>
          <a:p>
            <a:pPr lvl="1"/>
            <a:r>
              <a:rPr lang="en-GB" dirty="0" smtClean="0"/>
              <a:t>Vector3 for positioning of elements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894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Primitive Types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Lines and Triangles can be drawn in two ways</a:t>
            </a:r>
          </a:p>
          <a:p>
            <a:pPr lvl="1"/>
            <a:r>
              <a:rPr lang="en-GB" dirty="0" smtClean="0"/>
              <a:t>List</a:t>
            </a:r>
          </a:p>
          <a:p>
            <a:pPr lvl="1"/>
            <a:r>
              <a:rPr lang="en-GB" dirty="0" smtClean="0"/>
              <a:t>Strips</a:t>
            </a:r>
          </a:p>
          <a:p>
            <a:r>
              <a:rPr lang="en-GB" dirty="0" smtClean="0"/>
              <a:t>List</a:t>
            </a:r>
          </a:p>
          <a:p>
            <a:pPr lvl="1"/>
            <a:r>
              <a:rPr lang="en-GB" dirty="0" smtClean="0"/>
              <a:t>Used for drawing separate shapes</a:t>
            </a:r>
          </a:p>
          <a:p>
            <a:r>
              <a:rPr lang="en-GB" dirty="0" smtClean="0"/>
              <a:t>Strip</a:t>
            </a:r>
          </a:p>
          <a:p>
            <a:pPr lvl="1"/>
            <a:r>
              <a:rPr lang="en-GB" dirty="0" smtClean="0"/>
              <a:t>Used when drawing a combination of shape</a:t>
            </a:r>
          </a:p>
          <a:p>
            <a:pPr lvl="1"/>
            <a:r>
              <a:rPr lang="en-GB" dirty="0" smtClean="0"/>
              <a:t>Combination to create more complex objects</a:t>
            </a:r>
          </a:p>
          <a:p>
            <a:pPr lvl="1"/>
            <a:r>
              <a:rPr lang="en-GB" dirty="0" smtClean="0"/>
              <a:t>3D models </a:t>
            </a:r>
          </a:p>
          <a:p>
            <a:r>
              <a:rPr lang="en-GB" dirty="0"/>
              <a:t>More efficient than Lists</a:t>
            </a:r>
          </a:p>
          <a:p>
            <a:pPr lvl="1"/>
            <a:r>
              <a:rPr lang="en-GB" dirty="0"/>
              <a:t>Saving memory</a:t>
            </a:r>
          </a:p>
          <a:p>
            <a:pPr lvl="1"/>
            <a:r>
              <a:rPr lang="en-GB" dirty="0"/>
              <a:t>Faster </a:t>
            </a:r>
            <a:r>
              <a:rPr lang="en-GB" dirty="0" smtClean="0"/>
              <a:t>drawing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3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Vertex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Even the most complex objects are constructed using primitive objects</a:t>
            </a:r>
          </a:p>
          <a:p>
            <a:r>
              <a:rPr lang="en-GB" dirty="0" smtClean="0"/>
              <a:t>A 3D model is a file containing vertex information</a:t>
            </a:r>
          </a:p>
          <a:p>
            <a:r>
              <a:rPr lang="en-GB" dirty="0" smtClean="0"/>
              <a:t>A vertex object stores information such as</a:t>
            </a:r>
          </a:p>
          <a:p>
            <a:pPr lvl="1"/>
            <a:r>
              <a:rPr lang="en-GB" dirty="0" smtClean="0"/>
              <a:t>X, Y, Z positions</a:t>
            </a:r>
          </a:p>
          <a:p>
            <a:pPr lvl="1"/>
            <a:r>
              <a:rPr lang="en-GB" dirty="0" smtClean="0"/>
              <a:t>Colour</a:t>
            </a:r>
          </a:p>
          <a:p>
            <a:pPr lvl="1"/>
            <a:r>
              <a:rPr lang="en-GB" dirty="0" smtClean="0"/>
              <a:t>Texture coordinates</a:t>
            </a:r>
          </a:p>
          <a:p>
            <a:pPr lvl="1"/>
            <a:r>
              <a:rPr lang="en-GB" dirty="0" smtClean="0"/>
              <a:t>Normal Vector</a:t>
            </a:r>
          </a:p>
          <a:p>
            <a:r>
              <a:rPr lang="en-GB" dirty="0" smtClean="0"/>
              <a:t>These vertices can be rendered by outputting points for each vertex</a:t>
            </a:r>
          </a:p>
          <a:p>
            <a:pPr lvl="1"/>
            <a:r>
              <a:rPr lang="en-GB" dirty="0" smtClean="0"/>
              <a:t>Wireframe (Lines between points)</a:t>
            </a:r>
          </a:p>
          <a:p>
            <a:pPr lvl="1"/>
            <a:r>
              <a:rPr lang="en-GB" dirty="0" smtClean="0"/>
              <a:t>Solid (Series of linked triangles)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676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Vertex Types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vertex can store multiple types of data</a:t>
            </a:r>
          </a:p>
          <a:p>
            <a:pPr lvl="1"/>
            <a:r>
              <a:rPr lang="en-GB" dirty="0" smtClean="0"/>
              <a:t>Position</a:t>
            </a:r>
          </a:p>
          <a:p>
            <a:pPr lvl="1"/>
            <a:r>
              <a:rPr lang="en-GB" dirty="0" smtClean="0"/>
              <a:t>Colour</a:t>
            </a:r>
          </a:p>
          <a:p>
            <a:pPr lvl="1"/>
            <a:r>
              <a:rPr lang="en-GB" dirty="0" smtClean="0"/>
              <a:t>Texture Coordinates</a:t>
            </a:r>
          </a:p>
          <a:p>
            <a:pPr lvl="1"/>
            <a:r>
              <a:rPr lang="en-GB" dirty="0" smtClean="0"/>
              <a:t>Normal Vector</a:t>
            </a:r>
          </a:p>
          <a:p>
            <a:r>
              <a:rPr lang="en-GB" dirty="0" smtClean="0"/>
              <a:t>XNA provides 4 built in types</a:t>
            </a:r>
          </a:p>
          <a:p>
            <a:pPr lvl="1"/>
            <a:r>
              <a:rPr lang="en-GB" dirty="0" err="1" smtClean="0"/>
              <a:t>VertexPositionColor</a:t>
            </a:r>
            <a:endParaRPr lang="en-GB" dirty="0" smtClean="0"/>
          </a:p>
          <a:p>
            <a:pPr lvl="1"/>
            <a:r>
              <a:rPr lang="en-GB" dirty="0" err="1" smtClean="0"/>
              <a:t>VertexPositionTexture</a:t>
            </a:r>
            <a:endParaRPr lang="en-GB" dirty="0" smtClean="0"/>
          </a:p>
          <a:p>
            <a:pPr lvl="1"/>
            <a:r>
              <a:rPr lang="en-GB" dirty="0" err="1" smtClean="0"/>
              <a:t>VertexPositionNormal</a:t>
            </a:r>
            <a:endParaRPr lang="en-GB" dirty="0" smtClean="0"/>
          </a:p>
          <a:p>
            <a:pPr lvl="1"/>
            <a:r>
              <a:rPr lang="en-GB" dirty="0" err="1" smtClean="0"/>
              <a:t>VertexPositionNormalTexture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245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Cartesian Coordinate 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6826541" cy="4038600"/>
          </a:xfrm>
        </p:spPr>
        <p:txBody>
          <a:bodyPr>
            <a:normAutofit/>
          </a:bodyPr>
          <a:lstStyle/>
          <a:p>
            <a:r>
              <a:rPr lang="en-GB" dirty="0" smtClean="0"/>
              <a:t>Rectilinear coordinate system</a:t>
            </a:r>
          </a:p>
          <a:p>
            <a:pPr lvl="1"/>
            <a:r>
              <a:rPr lang="en-GB" dirty="0" smtClean="0"/>
              <a:t>Rectangular in nature</a:t>
            </a:r>
          </a:p>
          <a:p>
            <a:r>
              <a:rPr lang="en-GB" dirty="0" smtClean="0"/>
              <a:t>Each coordinate is Orthogonal</a:t>
            </a:r>
          </a:p>
          <a:p>
            <a:pPr lvl="1"/>
            <a:r>
              <a:rPr lang="en-GB" dirty="0" smtClean="0"/>
              <a:t>Each axis of the space is perpendicular to the other axis</a:t>
            </a:r>
          </a:p>
          <a:p>
            <a:pPr lvl="1"/>
            <a:r>
              <a:rPr lang="en-GB" dirty="0" smtClean="0"/>
              <a:t>Each axis is 90 from one another</a:t>
            </a:r>
          </a:p>
          <a:p>
            <a:r>
              <a:rPr lang="en-GB" dirty="0" smtClean="0"/>
              <a:t>XNA is uses a right hand coordinate system</a:t>
            </a:r>
          </a:p>
          <a:p>
            <a:pPr lvl="1"/>
            <a:r>
              <a:rPr lang="en-GB" dirty="0" smtClean="0"/>
              <a:t>Positive Z is towards the screen</a:t>
            </a:r>
          </a:p>
          <a:p>
            <a:pPr lvl="1"/>
            <a:r>
              <a:rPr lang="en-GB" dirty="0" smtClean="0"/>
              <a:t>In a left handed the positive is away</a:t>
            </a:r>
          </a:p>
          <a:p>
            <a:r>
              <a:rPr lang="en-GB" dirty="0"/>
              <a:t>Previously you have worked with 2 components </a:t>
            </a:r>
            <a:r>
              <a:rPr lang="en-GB" dirty="0" smtClean="0"/>
              <a:t>vectors</a:t>
            </a:r>
          </a:p>
          <a:p>
            <a:pPr lvl="1"/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959443" y="2416030"/>
            <a:ext cx="33597" cy="227341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959443" y="4689447"/>
            <a:ext cx="2565632" cy="698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2934" y="4988712"/>
            <a:ext cx="30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X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8432927" y="3344301"/>
            <a:ext cx="348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27" name="Oval 26"/>
          <p:cNvSpPr/>
          <p:nvPr/>
        </p:nvSpPr>
        <p:spPr>
          <a:xfrm>
            <a:off x="8889030" y="4609225"/>
            <a:ext cx="174421" cy="17442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8484031" y="4783646"/>
            <a:ext cx="984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World Origin</a:t>
            </a:r>
            <a:endParaRPr lang="en-GB" sz="12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8816975" y="4349750"/>
            <a:ext cx="320675" cy="31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816975" y="4003265"/>
            <a:ext cx="320675" cy="31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816975" y="3663568"/>
            <a:ext cx="320675" cy="31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815902" y="3329971"/>
            <a:ext cx="320675" cy="31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5901" y="2979850"/>
            <a:ext cx="320675" cy="31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9336483" y="4543308"/>
            <a:ext cx="506" cy="3062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9740140" y="4543308"/>
            <a:ext cx="506" cy="3062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0087183" y="4536320"/>
            <a:ext cx="506" cy="3062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10490334" y="4543307"/>
            <a:ext cx="506" cy="3062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10834789" y="4536319"/>
            <a:ext cx="506" cy="3062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2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Vertex Types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52" y="2201664"/>
            <a:ext cx="7105193" cy="2749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9922" y="5178695"/>
            <a:ext cx="298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 err="1" smtClean="0"/>
              <a:t>VertexPositionColor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386309" y="5154498"/>
            <a:ext cx="298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 err="1" smtClean="0"/>
              <a:t>VertexPositionTexture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059227" y="5154498"/>
            <a:ext cx="363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 err="1" smtClean="0"/>
              <a:t>VertexPositionNormalTexture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997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VertexDeclaration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vertex declaration stores the vertex format to be used when drawing objects</a:t>
            </a:r>
          </a:p>
          <a:p>
            <a:r>
              <a:rPr lang="en-GB" dirty="0" smtClean="0"/>
              <a:t>When drawing an object we must provide the graphics device with the correct format</a:t>
            </a:r>
          </a:p>
          <a:p>
            <a:pPr lvl="1"/>
            <a:r>
              <a:rPr lang="en-GB" dirty="0" smtClean="0"/>
              <a:t>Allows for the proper retrieval of data</a:t>
            </a:r>
          </a:p>
          <a:p>
            <a:pPr lvl="1"/>
            <a:r>
              <a:rPr lang="en-GB" dirty="0" smtClean="0"/>
              <a:t>Before drawing the graphics device vertex declaration property must be set</a:t>
            </a:r>
          </a:p>
          <a:p>
            <a:r>
              <a:rPr lang="en-GB" dirty="0" smtClean="0"/>
              <a:t>We can define our own vertex format</a:t>
            </a:r>
          </a:p>
          <a:p>
            <a:pPr lvl="1"/>
            <a:r>
              <a:rPr lang="en-GB" dirty="0" smtClean="0"/>
              <a:t>Using </a:t>
            </a:r>
            <a:r>
              <a:rPr lang="en-GB" dirty="0" err="1" smtClean="0"/>
              <a:t>IVertexType</a:t>
            </a:r>
            <a:endParaRPr lang="en-GB" dirty="0" smtClean="0"/>
          </a:p>
          <a:p>
            <a:pPr lvl="1"/>
            <a:r>
              <a:rPr lang="en-GB" dirty="0" smtClean="0"/>
              <a:t>Will come back to this I the future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15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Drawing Primitives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en-GB" dirty="0" smtClean="0"/>
              <a:t>Declare the vertex type</a:t>
            </a:r>
          </a:p>
          <a:p>
            <a:pPr marL="502920" indent="-457200">
              <a:buFont typeface="+mj-lt"/>
              <a:buAutoNum type="arabicPeriod"/>
            </a:pPr>
            <a:r>
              <a:rPr lang="en-GB" dirty="0" smtClean="0"/>
              <a:t>Set the primitive type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GB" dirty="0" smtClean="0"/>
              <a:t>Lines or strips</a:t>
            </a:r>
          </a:p>
          <a:p>
            <a:pPr marL="502920" indent="-457200">
              <a:buFont typeface="+mj-lt"/>
              <a:buAutoNum type="arabicPeriod"/>
            </a:pPr>
            <a:r>
              <a:rPr lang="en-GB" dirty="0" smtClean="0"/>
              <a:t>An array of vertex data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GB" dirty="0" smtClean="0"/>
              <a:t>If not using a model</a:t>
            </a:r>
          </a:p>
          <a:p>
            <a:pPr marL="502920" indent="-457200">
              <a:buFont typeface="+mj-lt"/>
              <a:buAutoNum type="arabicPeriod"/>
            </a:pPr>
            <a:r>
              <a:rPr lang="en-GB" dirty="0" smtClean="0"/>
              <a:t>Set the starting element in the vertex array</a:t>
            </a:r>
          </a:p>
          <a:p>
            <a:pPr marL="502920" indent="-457200">
              <a:buFont typeface="+mj-lt"/>
              <a:buAutoNum type="arabicPeriod"/>
            </a:pPr>
            <a:r>
              <a:rPr lang="en-GB" dirty="0" smtClean="0"/>
              <a:t>Set the number of primitives to be drawn from the vertex array</a:t>
            </a:r>
          </a:p>
        </p:txBody>
      </p:sp>
    </p:spTree>
    <p:extLst>
      <p:ext uri="{BB962C8B-B14F-4D97-AF65-F5344CB8AC3E}">
        <p14:creationId xmlns:p14="http://schemas.microsoft.com/office/powerpoint/2010/main" val="359848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All 3D graphics are composed of simpler shapes</a:t>
            </a:r>
          </a:p>
          <a:p>
            <a:pPr lvl="1"/>
            <a:r>
              <a:rPr lang="en-GB" dirty="0" smtClean="0"/>
              <a:t>Lines</a:t>
            </a:r>
          </a:p>
          <a:p>
            <a:pPr lvl="1"/>
            <a:r>
              <a:rPr lang="en-GB" dirty="0" smtClean="0"/>
              <a:t>Triangles</a:t>
            </a:r>
          </a:p>
          <a:p>
            <a:r>
              <a:rPr lang="en-GB" dirty="0" smtClean="0"/>
              <a:t>These shapes are again composed of vertices</a:t>
            </a:r>
          </a:p>
          <a:p>
            <a:pPr lvl="1"/>
            <a:r>
              <a:rPr lang="en-GB" dirty="0" smtClean="0"/>
              <a:t>These vertices hold a lot of data</a:t>
            </a:r>
          </a:p>
          <a:p>
            <a:pPr lvl="1"/>
            <a:r>
              <a:rPr lang="en-GB" dirty="0" smtClean="0"/>
              <a:t>Position, Colour, Texture, </a:t>
            </a:r>
            <a:r>
              <a:rPr lang="en-GB" dirty="0" err="1" smtClean="0"/>
              <a:t>Normals</a:t>
            </a:r>
            <a:r>
              <a:rPr lang="en-GB" dirty="0" smtClean="0"/>
              <a:t> and other data</a:t>
            </a:r>
          </a:p>
          <a:p>
            <a:pPr lvl="1"/>
            <a:r>
              <a:rPr lang="en-GB" dirty="0" smtClean="0"/>
              <a:t>We can create our own but XNA provides 4 common ones</a:t>
            </a:r>
          </a:p>
          <a:p>
            <a:r>
              <a:rPr lang="en-GB" dirty="0" smtClean="0"/>
              <a:t>We send an array of these vertices to graphics device</a:t>
            </a:r>
          </a:p>
          <a:p>
            <a:pPr lvl="1"/>
            <a:r>
              <a:rPr lang="en-GB" dirty="0" smtClean="0"/>
              <a:t>Tell it what type of vertex data it is</a:t>
            </a:r>
          </a:p>
          <a:p>
            <a:pPr lvl="1"/>
            <a:r>
              <a:rPr lang="en-GB" dirty="0" smtClean="0"/>
              <a:t>Tell it how many and what primitive type we want to draw</a:t>
            </a:r>
          </a:p>
          <a:p>
            <a:pPr lvl="1"/>
            <a:r>
              <a:rPr lang="en-GB" dirty="0" smtClean="0"/>
              <a:t>Apply effect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467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Shaders 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XNA uses </a:t>
            </a:r>
            <a:r>
              <a:rPr lang="en-GB" b="1" dirty="0" err="1" smtClean="0"/>
              <a:t>shader</a:t>
            </a:r>
            <a:r>
              <a:rPr lang="en-GB" b="1" dirty="0" smtClean="0"/>
              <a:t> based rendering</a:t>
            </a:r>
          </a:p>
          <a:p>
            <a:pPr lvl="1"/>
            <a:r>
              <a:rPr lang="en-GB" dirty="0" smtClean="0"/>
              <a:t>Converts vertex input data into pixel output data</a:t>
            </a:r>
          </a:p>
          <a:p>
            <a:pPr lvl="1"/>
            <a:r>
              <a:rPr lang="en-GB" dirty="0" smtClean="0"/>
              <a:t>XNA provides some built in effects (Basic, </a:t>
            </a:r>
            <a:r>
              <a:rPr lang="en-GB" dirty="0" err="1" smtClean="0"/>
              <a:t>DualTexture</a:t>
            </a:r>
            <a:r>
              <a:rPr lang="en-GB" dirty="0" smtClean="0"/>
              <a:t>, </a:t>
            </a:r>
            <a:r>
              <a:rPr lang="en-GB" dirty="0" err="1" smtClean="0"/>
              <a:t>EnvironmentMap</a:t>
            </a:r>
            <a:r>
              <a:rPr lang="en-GB" dirty="0" smtClean="0"/>
              <a:t>, </a:t>
            </a:r>
            <a:r>
              <a:rPr lang="en-GB" dirty="0" err="1" smtClean="0"/>
              <a:t>AlphaTest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Custom effects are also supported (HLSL)</a:t>
            </a:r>
          </a:p>
          <a:p>
            <a:pPr lvl="1"/>
            <a:r>
              <a:rPr lang="en-GB" dirty="0" smtClean="0"/>
              <a:t>Must be used when drawing 3D graphics</a:t>
            </a:r>
          </a:p>
          <a:p>
            <a:r>
              <a:rPr lang="en-GB" dirty="0" smtClean="0"/>
              <a:t>Shaders have high performance</a:t>
            </a:r>
          </a:p>
          <a:p>
            <a:pPr lvl="1"/>
            <a:r>
              <a:rPr lang="en-GB" dirty="0" smtClean="0"/>
              <a:t>Graphics processing is off loaded onto the GPU</a:t>
            </a:r>
          </a:p>
          <a:p>
            <a:pPr lvl="1"/>
            <a:r>
              <a:rPr lang="en-GB" dirty="0" smtClean="0"/>
              <a:t>Allows us to customize the way vertices are displayed on screen</a:t>
            </a:r>
          </a:p>
        </p:txBody>
      </p:sp>
    </p:spTree>
    <p:extLst>
      <p:ext uri="{BB962C8B-B14F-4D97-AF65-F5344CB8AC3E}">
        <p14:creationId xmlns:p14="http://schemas.microsoft.com/office/powerpoint/2010/main" val="115419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Shaders 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Shaders can be used to manipulate vertex data</a:t>
            </a:r>
          </a:p>
          <a:p>
            <a:pPr lvl="1"/>
            <a:r>
              <a:rPr lang="en-GB" dirty="0" err="1"/>
              <a:t>Color</a:t>
            </a:r>
            <a:r>
              <a:rPr lang="en-GB" dirty="0"/>
              <a:t>, Position, Texture, Normal etc.</a:t>
            </a:r>
          </a:p>
          <a:p>
            <a:r>
              <a:rPr lang="en-GB" dirty="0" smtClean="0"/>
              <a:t>This additional processing capabilities allow us to add</a:t>
            </a:r>
          </a:p>
          <a:p>
            <a:pPr lvl="1"/>
            <a:r>
              <a:rPr lang="en-GB" dirty="0" smtClean="0"/>
              <a:t>Lighting</a:t>
            </a:r>
          </a:p>
          <a:p>
            <a:pPr lvl="1"/>
            <a:r>
              <a:rPr lang="en-GB" dirty="0" smtClean="0"/>
              <a:t>Blending effects</a:t>
            </a:r>
          </a:p>
          <a:p>
            <a:pPr lvl="2"/>
            <a:r>
              <a:rPr lang="en-GB" dirty="0" smtClean="0"/>
              <a:t>Transparency</a:t>
            </a:r>
          </a:p>
          <a:p>
            <a:pPr lvl="2"/>
            <a:r>
              <a:rPr lang="en-GB" dirty="0" smtClean="0"/>
              <a:t>Multi-Texturing</a:t>
            </a:r>
          </a:p>
          <a:p>
            <a:r>
              <a:rPr lang="en-GB" dirty="0" smtClean="0"/>
              <a:t>The built in XNA effects</a:t>
            </a:r>
          </a:p>
          <a:p>
            <a:pPr lvl="1"/>
            <a:r>
              <a:rPr lang="en-GB" dirty="0" smtClean="0"/>
              <a:t>Provide basic functions</a:t>
            </a:r>
          </a:p>
          <a:p>
            <a:pPr lvl="1"/>
            <a:r>
              <a:rPr lang="en-GB" dirty="0" smtClean="0"/>
              <a:t>Advanced features must be coded yourself using HLSL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69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Graphics Pipeline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Describes the process of converting vertex data and primitive inputs into pixel output</a:t>
            </a:r>
          </a:p>
          <a:p>
            <a:pPr lvl="1"/>
            <a:r>
              <a:rPr lang="en-GB" dirty="0" smtClean="0"/>
              <a:t>Vertex and Pixel shaders play a key role in this process</a:t>
            </a:r>
          </a:p>
          <a:p>
            <a:r>
              <a:rPr lang="en-GB" dirty="0" smtClean="0"/>
              <a:t>Note that there are versions of Vertex and Pixel Shaders</a:t>
            </a:r>
          </a:p>
          <a:p>
            <a:pPr lvl="1"/>
            <a:r>
              <a:rPr lang="en-GB" dirty="0" smtClean="0"/>
              <a:t>XNA supports up to 3.0/3.1</a:t>
            </a:r>
          </a:p>
          <a:p>
            <a:pPr lvl="2"/>
            <a:r>
              <a:rPr lang="en-GB" dirty="0" smtClean="0"/>
              <a:t>Xbox and Windows</a:t>
            </a:r>
          </a:p>
          <a:p>
            <a:pPr lvl="2"/>
            <a:r>
              <a:rPr lang="en-GB" dirty="0" smtClean="0"/>
              <a:t>DirectX 9</a:t>
            </a:r>
          </a:p>
          <a:p>
            <a:pPr lvl="1"/>
            <a:r>
              <a:rPr lang="en-GB" dirty="0" smtClean="0"/>
              <a:t>MonoGame supports up to 5.0</a:t>
            </a:r>
          </a:p>
          <a:p>
            <a:pPr lvl="2"/>
            <a:r>
              <a:rPr lang="en-GB" dirty="0" smtClean="0"/>
              <a:t>Windows 7 and Windows 8</a:t>
            </a:r>
          </a:p>
          <a:p>
            <a:pPr lvl="2"/>
            <a:r>
              <a:rPr lang="en-GB" dirty="0" smtClean="0"/>
              <a:t>DirectX 11, DirectX 11.2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08766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Vertex Shader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Applies transformation to input vertex data</a:t>
            </a:r>
          </a:p>
          <a:p>
            <a:pPr lvl="1"/>
            <a:r>
              <a:rPr lang="en-GB" dirty="0" smtClean="0"/>
              <a:t>World, View, Projection</a:t>
            </a:r>
          </a:p>
          <a:p>
            <a:r>
              <a:rPr lang="en-GB" dirty="0" smtClean="0"/>
              <a:t>Non visible vertices are clipped</a:t>
            </a:r>
          </a:p>
          <a:p>
            <a:r>
              <a:rPr lang="en-GB" dirty="0" smtClean="0"/>
              <a:t>Back faces of primitives are removed</a:t>
            </a:r>
          </a:p>
          <a:p>
            <a:pPr lvl="1"/>
            <a:r>
              <a:rPr lang="en-GB" dirty="0" smtClean="0"/>
              <a:t>Back face culling</a:t>
            </a:r>
          </a:p>
          <a:p>
            <a:pPr lvl="1"/>
            <a:r>
              <a:rPr lang="en-GB" dirty="0" smtClean="0"/>
              <a:t>Can be disabled</a:t>
            </a:r>
          </a:p>
          <a:p>
            <a:r>
              <a:rPr lang="en-GB" dirty="0" err="1" smtClean="0"/>
              <a:t>Rasterization</a:t>
            </a:r>
            <a:r>
              <a:rPr lang="en-GB" dirty="0" smtClean="0"/>
              <a:t> converts the data into an output image</a:t>
            </a:r>
          </a:p>
          <a:p>
            <a:r>
              <a:rPr lang="en-GB" dirty="0" smtClean="0"/>
              <a:t>Interpolation is used to uniformly distribute vertex data between coordinates</a:t>
            </a:r>
          </a:p>
        </p:txBody>
      </p:sp>
    </p:spTree>
    <p:extLst>
      <p:ext uri="{BB962C8B-B14F-4D97-AF65-F5344CB8AC3E}">
        <p14:creationId xmlns:p14="http://schemas.microsoft.com/office/powerpoint/2010/main" val="48616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Vertex Shader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vertex </a:t>
            </a:r>
            <a:r>
              <a:rPr lang="en-GB" dirty="0" err="1" smtClean="0"/>
              <a:t>shader</a:t>
            </a:r>
            <a:r>
              <a:rPr lang="en-GB" dirty="0" smtClean="0"/>
              <a:t> can be used to alter and draw any vertex property</a:t>
            </a:r>
          </a:p>
          <a:p>
            <a:pPr lvl="1"/>
            <a:r>
              <a:rPr lang="en-GB" dirty="0" smtClean="0"/>
              <a:t>Lighting</a:t>
            </a:r>
          </a:p>
          <a:p>
            <a:pPr lvl="1"/>
            <a:r>
              <a:rPr lang="en-GB" dirty="0" smtClean="0"/>
              <a:t>Modifying positions</a:t>
            </a:r>
          </a:p>
          <a:p>
            <a:pPr lvl="1"/>
            <a:r>
              <a:rPr lang="en-GB" dirty="0" smtClean="0"/>
              <a:t>Changing colour</a:t>
            </a:r>
          </a:p>
          <a:p>
            <a:pPr lvl="1"/>
            <a:r>
              <a:rPr lang="en-GB" dirty="0" smtClean="0"/>
              <a:t>Adjusting image coordinates</a:t>
            </a:r>
          </a:p>
          <a:p>
            <a:r>
              <a:rPr lang="en-GB" dirty="0" smtClean="0"/>
              <a:t>Can use a range of other inputs to achieve desired results</a:t>
            </a:r>
          </a:p>
          <a:p>
            <a:pPr lvl="1"/>
            <a:r>
              <a:rPr lang="en-GB" dirty="0" smtClean="0"/>
              <a:t>Can be passed via game code</a:t>
            </a:r>
          </a:p>
          <a:p>
            <a:pPr lvl="1"/>
            <a:r>
              <a:rPr lang="en-GB" dirty="0" smtClean="0"/>
              <a:t>Internal</a:t>
            </a:r>
          </a:p>
          <a:p>
            <a:r>
              <a:rPr lang="en-GB" dirty="0" smtClean="0"/>
              <a:t>At the very least the vertex </a:t>
            </a:r>
            <a:r>
              <a:rPr lang="en-GB" dirty="0" err="1" smtClean="0"/>
              <a:t>shader</a:t>
            </a:r>
            <a:r>
              <a:rPr lang="en-GB" dirty="0" smtClean="0"/>
              <a:t> must output position 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158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Pixel Shader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Applies</a:t>
            </a:r>
          </a:p>
          <a:p>
            <a:pPr lvl="1"/>
            <a:r>
              <a:rPr lang="en-GB" dirty="0" smtClean="0"/>
              <a:t>Coloration</a:t>
            </a:r>
          </a:p>
          <a:p>
            <a:pPr lvl="1"/>
            <a:r>
              <a:rPr lang="en-GB" dirty="0" smtClean="0"/>
              <a:t>Texturing</a:t>
            </a:r>
          </a:p>
          <a:p>
            <a:pPr lvl="1"/>
            <a:r>
              <a:rPr lang="en-GB" dirty="0" smtClean="0"/>
              <a:t>Various imaging effects can be applied at this stage</a:t>
            </a:r>
          </a:p>
          <a:p>
            <a:r>
              <a:rPr lang="en-GB" dirty="0" smtClean="0"/>
              <a:t>All before outputting the final image to the screen</a:t>
            </a:r>
          </a:p>
        </p:txBody>
      </p:sp>
    </p:spTree>
    <p:extLst>
      <p:ext uri="{BB962C8B-B14F-4D97-AF65-F5344CB8AC3E}">
        <p14:creationId xmlns:p14="http://schemas.microsoft.com/office/powerpoint/2010/main" val="285094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Arrow Connector 35"/>
          <p:cNvCxnSpPr/>
          <p:nvPr/>
        </p:nvCxnSpPr>
        <p:spPr>
          <a:xfrm flipH="1">
            <a:off x="7477918" y="4470852"/>
            <a:ext cx="1234591" cy="127462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Cartesian Coordinate 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6616817" cy="4038600"/>
          </a:xfrm>
        </p:spPr>
        <p:txBody>
          <a:bodyPr>
            <a:normAutofit/>
          </a:bodyPr>
          <a:lstStyle/>
          <a:p>
            <a:r>
              <a:rPr lang="en-GB" dirty="0" smtClean="0"/>
              <a:t>Previously you have worked with 2 components vectors</a:t>
            </a:r>
          </a:p>
          <a:p>
            <a:r>
              <a:rPr lang="en-GB" dirty="0" smtClean="0"/>
              <a:t>We will have 3 Axis to work with</a:t>
            </a:r>
          </a:p>
          <a:p>
            <a:pPr lvl="1"/>
            <a:r>
              <a:rPr lang="en-GB" dirty="0" smtClean="0"/>
              <a:t>X, Y, Z </a:t>
            </a:r>
            <a:r>
              <a:rPr lang="en-GB" dirty="0"/>
              <a:t>(Horizontal, </a:t>
            </a:r>
            <a:r>
              <a:rPr lang="en-GB" dirty="0" smtClean="0"/>
              <a:t>Vertical, Depth)</a:t>
            </a:r>
          </a:p>
          <a:p>
            <a:pPr lvl="1"/>
            <a:r>
              <a:rPr lang="en-GB" dirty="0" smtClean="0"/>
              <a:t>Previous 2D subject was X, Y (Horizontal, Vertical)</a:t>
            </a:r>
          </a:p>
          <a:p>
            <a:pPr lvl="1"/>
            <a:r>
              <a:rPr lang="en-GB" dirty="0" smtClean="0"/>
              <a:t>Right </a:t>
            </a:r>
            <a:r>
              <a:rPr lang="en-GB" dirty="0"/>
              <a:t>h</a:t>
            </a:r>
            <a:r>
              <a:rPr lang="en-GB" dirty="0" smtClean="0"/>
              <a:t>anded </a:t>
            </a:r>
            <a:r>
              <a:rPr lang="en-GB" dirty="0"/>
              <a:t>c</a:t>
            </a:r>
            <a:r>
              <a:rPr lang="en-GB" dirty="0" smtClean="0"/>
              <a:t>oordinate system</a:t>
            </a:r>
          </a:p>
          <a:p>
            <a:pPr lvl="1"/>
            <a:r>
              <a:rPr lang="en-GB" dirty="0" smtClean="0"/>
              <a:t>Z axis is positive coming towards the viewer</a:t>
            </a:r>
          </a:p>
          <a:p>
            <a:r>
              <a:rPr lang="en-GB" dirty="0" smtClean="0"/>
              <a:t>Some game engines swap the Axis </a:t>
            </a:r>
          </a:p>
          <a:p>
            <a:pPr lvl="2"/>
            <a:r>
              <a:rPr lang="en-GB" dirty="0" smtClean="0"/>
              <a:t>Unreal Engine Y and Z Axis are swapped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7224334" y="5726668"/>
            <a:ext cx="29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8715603" y="2204423"/>
            <a:ext cx="33597" cy="227341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715603" y="4477840"/>
            <a:ext cx="2565632" cy="698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322674" y="4293172"/>
            <a:ext cx="30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X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8538088" y="1724778"/>
            <a:ext cx="348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24" name="Oval 23"/>
          <p:cNvSpPr/>
          <p:nvPr/>
        </p:nvSpPr>
        <p:spPr>
          <a:xfrm>
            <a:off x="8645190" y="4397618"/>
            <a:ext cx="174421" cy="17442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7692836" y="4295736"/>
            <a:ext cx="984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World Origin</a:t>
            </a:r>
            <a:endParaRPr lang="en-GB" sz="12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8573135" y="4138143"/>
            <a:ext cx="320675" cy="31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573135" y="3791658"/>
            <a:ext cx="320675" cy="31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573135" y="3451961"/>
            <a:ext cx="320675" cy="31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72062" y="3118364"/>
            <a:ext cx="320675" cy="31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572061" y="2768243"/>
            <a:ext cx="320675" cy="31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9092643" y="4331701"/>
            <a:ext cx="506" cy="3062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9496300" y="4331701"/>
            <a:ext cx="506" cy="3062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9843343" y="4324713"/>
            <a:ext cx="506" cy="3062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0246494" y="4331700"/>
            <a:ext cx="506" cy="3062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0590949" y="4324712"/>
            <a:ext cx="506" cy="3062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8390237" y="4612695"/>
            <a:ext cx="193129" cy="1856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8220925" y="4773124"/>
            <a:ext cx="193129" cy="1856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7895664" y="5108166"/>
            <a:ext cx="193129" cy="1856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8054557" y="4953209"/>
            <a:ext cx="193129" cy="1856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7731176" y="5283282"/>
            <a:ext cx="193129" cy="1856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40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Pixel Shader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Pixel shaders convert vertex data from the vertex </a:t>
            </a:r>
            <a:r>
              <a:rPr lang="en-GB" dirty="0" err="1" smtClean="0"/>
              <a:t>shader</a:t>
            </a:r>
            <a:r>
              <a:rPr lang="en-GB" dirty="0" smtClean="0"/>
              <a:t> into coloured pixel data</a:t>
            </a:r>
          </a:p>
          <a:p>
            <a:pPr lvl="1"/>
            <a:r>
              <a:rPr lang="en-GB" dirty="0" smtClean="0"/>
              <a:t>Cannot alter position or normal data</a:t>
            </a:r>
          </a:p>
          <a:p>
            <a:pPr lvl="1"/>
            <a:r>
              <a:rPr lang="en-GB" dirty="0" smtClean="0"/>
              <a:t>Can use it for lighting, colouring, texturing, blending</a:t>
            </a:r>
          </a:p>
          <a:p>
            <a:r>
              <a:rPr lang="en-GB" dirty="0" smtClean="0"/>
              <a:t>Pixel operation are more expensive than vertex ones</a:t>
            </a:r>
          </a:p>
          <a:p>
            <a:pPr lvl="1"/>
            <a:r>
              <a:rPr lang="en-GB" dirty="0" smtClean="0"/>
              <a:t>Sometimes the results are richer, even at a higher cost</a:t>
            </a:r>
          </a:p>
          <a:p>
            <a:r>
              <a:rPr lang="en-GB" dirty="0" smtClean="0"/>
              <a:t>When complete the </a:t>
            </a:r>
            <a:r>
              <a:rPr lang="en-GB" dirty="0" err="1" smtClean="0"/>
              <a:t>shader</a:t>
            </a:r>
            <a:r>
              <a:rPr lang="en-GB" dirty="0" smtClean="0"/>
              <a:t> outputs the coloured pixel data to the graphics card</a:t>
            </a:r>
          </a:p>
          <a:p>
            <a:pPr lvl="1"/>
            <a:r>
              <a:rPr lang="en-GB" dirty="0" smtClean="0"/>
              <a:t>One pixel at a time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15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Techniques and Passes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technique defines the vertex and pixel shaders used in a pass through the pixel rendering stage</a:t>
            </a:r>
          </a:p>
          <a:p>
            <a:r>
              <a:rPr lang="en-GB" dirty="0" smtClean="0"/>
              <a:t>In most cases drawing is done in one pass</a:t>
            </a:r>
          </a:p>
          <a:p>
            <a:r>
              <a:rPr lang="en-GB" dirty="0" smtClean="0"/>
              <a:t>Sometimes there may be more than one pass for effects</a:t>
            </a:r>
          </a:p>
          <a:p>
            <a:pPr lvl="1"/>
            <a:r>
              <a:rPr lang="en-GB" dirty="0" smtClean="0"/>
              <a:t>multi-texturing</a:t>
            </a:r>
          </a:p>
          <a:p>
            <a:pPr lvl="1"/>
            <a:r>
              <a:rPr lang="en-GB" dirty="0" smtClean="0"/>
              <a:t>water</a:t>
            </a:r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36632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Bounding Box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7494973" cy="4038600"/>
          </a:xfrm>
        </p:spPr>
        <p:txBody>
          <a:bodyPr/>
          <a:lstStyle/>
          <a:p>
            <a:r>
              <a:rPr lang="en-GB" dirty="0" smtClean="0"/>
              <a:t>A box shaped bounding volume that can be used for basic collision detection</a:t>
            </a:r>
          </a:p>
          <a:p>
            <a:r>
              <a:rPr lang="en-GB" dirty="0" smtClean="0"/>
              <a:t>Uses min and max vectors to define it’s size</a:t>
            </a:r>
          </a:p>
          <a:p>
            <a:pPr lvl="1"/>
            <a:r>
              <a:rPr lang="en-GB" dirty="0" smtClean="0"/>
              <a:t>Manually defined</a:t>
            </a:r>
          </a:p>
          <a:p>
            <a:pPr lvl="1"/>
            <a:r>
              <a:rPr lang="en-GB" dirty="0" smtClean="0"/>
              <a:t>Extracted from model</a:t>
            </a:r>
          </a:p>
          <a:p>
            <a:r>
              <a:rPr lang="en-GB" dirty="0" smtClean="0"/>
              <a:t>Axis Aligned Bounding Box</a:t>
            </a:r>
          </a:p>
          <a:p>
            <a:r>
              <a:rPr lang="en-GB" dirty="0" smtClean="0"/>
              <a:t>Needs to be continually updated it the object is dynamic</a:t>
            </a:r>
          </a:p>
        </p:txBody>
      </p:sp>
      <p:sp>
        <p:nvSpPr>
          <p:cNvPr id="4" name="Cube 3"/>
          <p:cNvSpPr/>
          <p:nvPr/>
        </p:nvSpPr>
        <p:spPr>
          <a:xfrm>
            <a:off x="9152878" y="2325950"/>
            <a:ext cx="2254928" cy="23170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03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Bounding Frustum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6003523" cy="2683276"/>
          </a:xfrm>
        </p:spPr>
        <p:txBody>
          <a:bodyPr/>
          <a:lstStyle/>
          <a:p>
            <a:r>
              <a:rPr lang="en-GB" dirty="0" smtClean="0"/>
              <a:t>Defines the shape of our View * Projection</a:t>
            </a:r>
          </a:p>
          <a:p>
            <a:pPr lvl="1"/>
            <a:r>
              <a:rPr lang="en-GB" dirty="0" smtClean="0"/>
              <a:t>Rectangular Pyramid</a:t>
            </a:r>
          </a:p>
          <a:p>
            <a:r>
              <a:rPr lang="en-GB" dirty="0" smtClean="0"/>
              <a:t>Typically only used with cameras</a:t>
            </a:r>
          </a:p>
          <a:p>
            <a:r>
              <a:rPr lang="en-GB" dirty="0" smtClean="0"/>
              <a:t>Will feature later in the semester for the removal of objects that cannot be seen</a:t>
            </a:r>
          </a:p>
          <a:p>
            <a:pPr lvl="1"/>
            <a:r>
              <a:rPr lang="en-GB" dirty="0" smtClean="0"/>
              <a:t>Object culling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46" y="5255582"/>
            <a:ext cx="8733595" cy="552588"/>
          </a:xfrm>
          <a:prstGeom prst="rect">
            <a:avLst/>
          </a:prstGeom>
        </p:spPr>
      </p:pic>
      <p:sp>
        <p:nvSpPr>
          <p:cNvPr id="5" name="Trapezoid 4"/>
          <p:cNvSpPr/>
          <p:nvPr/>
        </p:nvSpPr>
        <p:spPr>
          <a:xfrm>
            <a:off x="8099024" y="964115"/>
            <a:ext cx="2769833" cy="2095130"/>
          </a:xfrm>
          <a:prstGeom prst="trapezoid">
            <a:avLst>
              <a:gd name="adj" fmla="val 622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Bb195165.BoundingFrustum_ViewFrustum(en-us,XNAGameStudio.41)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706" y="3574151"/>
            <a:ext cx="4474468" cy="144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49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Bounding Sphere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6358631" cy="4038600"/>
          </a:xfrm>
        </p:spPr>
        <p:txBody>
          <a:bodyPr/>
          <a:lstStyle/>
          <a:p>
            <a:r>
              <a:rPr lang="en-GB" dirty="0" smtClean="0"/>
              <a:t>Axis Aligned Bounding Sphere</a:t>
            </a:r>
          </a:p>
          <a:p>
            <a:r>
              <a:rPr lang="en-GB" dirty="0" smtClean="0"/>
              <a:t>A bounding volume in the shape of a sphere</a:t>
            </a:r>
          </a:p>
          <a:p>
            <a:r>
              <a:rPr lang="en-GB" dirty="0" smtClean="0"/>
              <a:t>Requires a Position and Radius</a:t>
            </a:r>
          </a:p>
          <a:p>
            <a:r>
              <a:rPr lang="en-GB" dirty="0" smtClean="0"/>
              <a:t>Can be used when making more complex objects that require more complex shapes</a:t>
            </a:r>
            <a:endParaRPr lang="en-GB" dirty="0"/>
          </a:p>
        </p:txBody>
      </p:sp>
      <p:sp>
        <p:nvSpPr>
          <p:cNvPr id="4" name="Oval 3"/>
          <p:cNvSpPr/>
          <p:nvPr/>
        </p:nvSpPr>
        <p:spPr>
          <a:xfrm>
            <a:off x="8282866" y="2503502"/>
            <a:ext cx="2654424" cy="2654424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00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ModelMesh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6278732" cy="4038600"/>
          </a:xfrm>
        </p:spPr>
        <p:txBody>
          <a:bodyPr>
            <a:normAutofit/>
          </a:bodyPr>
          <a:lstStyle/>
          <a:p>
            <a:r>
              <a:rPr lang="en-GB" dirty="0" smtClean="0"/>
              <a:t>The key members of the </a:t>
            </a:r>
            <a:r>
              <a:rPr lang="en-GB" dirty="0" err="1" smtClean="0"/>
              <a:t>ModelMesh</a:t>
            </a:r>
            <a:r>
              <a:rPr lang="en-GB" dirty="0" smtClean="0"/>
              <a:t> we are interested in are:</a:t>
            </a:r>
          </a:p>
          <a:p>
            <a:r>
              <a:rPr lang="en-GB" dirty="0" smtClean="0"/>
              <a:t>Name</a:t>
            </a:r>
          </a:p>
          <a:p>
            <a:r>
              <a:rPr lang="en-GB" dirty="0" err="1" smtClean="0"/>
              <a:t>MeshParts</a:t>
            </a:r>
            <a:endParaRPr lang="en-GB" dirty="0" smtClean="0"/>
          </a:p>
          <a:p>
            <a:pPr lvl="1"/>
            <a:r>
              <a:rPr lang="en-GB" dirty="0" smtClean="0"/>
              <a:t>The collection of </a:t>
            </a:r>
            <a:r>
              <a:rPr lang="en-GB" dirty="0" err="1" smtClean="0"/>
              <a:t>MeshParts</a:t>
            </a:r>
            <a:r>
              <a:rPr lang="en-GB" dirty="0" smtClean="0"/>
              <a:t> that make up the mesh</a:t>
            </a:r>
          </a:p>
          <a:p>
            <a:pPr lvl="1"/>
            <a:r>
              <a:rPr lang="en-GB" dirty="0" smtClean="0"/>
              <a:t>Set of primitives that share a material</a:t>
            </a:r>
          </a:p>
          <a:p>
            <a:r>
              <a:rPr lang="en-GB" dirty="0" err="1" smtClean="0"/>
              <a:t>ParentBone</a:t>
            </a:r>
            <a:endParaRPr lang="en-GB" dirty="0" smtClean="0"/>
          </a:p>
          <a:p>
            <a:pPr lvl="1"/>
            <a:r>
              <a:rPr lang="en-GB" dirty="0" smtClean="0"/>
              <a:t>Contains a transformation </a:t>
            </a:r>
            <a:r>
              <a:rPr lang="en-GB" dirty="0"/>
              <a:t>matrix that describes how the mesh is located relative </a:t>
            </a:r>
            <a:r>
              <a:rPr lang="en-GB" dirty="0" smtClean="0"/>
              <a:t>to any </a:t>
            </a:r>
            <a:r>
              <a:rPr lang="en-GB" dirty="0"/>
              <a:t>parent meshes in a model.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732" y="3314700"/>
            <a:ext cx="43719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3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ModelMeshPart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We don’t typically need to go anywhere near the mesh parts</a:t>
            </a:r>
          </a:p>
          <a:p>
            <a:pPr lvl="1"/>
            <a:r>
              <a:rPr lang="en-GB" dirty="0" smtClean="0"/>
              <a:t>For some advanced rendering techniques then we do</a:t>
            </a:r>
          </a:p>
          <a:p>
            <a:pPr lvl="1"/>
            <a:r>
              <a:rPr lang="en-GB" dirty="0" smtClean="0"/>
              <a:t>Binary Spatial Partitions would require this kind of access</a:t>
            </a:r>
          </a:p>
          <a:p>
            <a:r>
              <a:rPr lang="en-GB" dirty="0" smtClean="0"/>
              <a:t>A mesh part is nothing special, it’s core components are</a:t>
            </a:r>
          </a:p>
          <a:p>
            <a:pPr lvl="1"/>
            <a:r>
              <a:rPr lang="en-GB" dirty="0" smtClean="0"/>
              <a:t>A Vertex Buffer</a:t>
            </a:r>
          </a:p>
          <a:p>
            <a:pPr lvl="1"/>
            <a:r>
              <a:rPr lang="en-GB" dirty="0" smtClean="0"/>
              <a:t>An Index Buffer</a:t>
            </a:r>
          </a:p>
          <a:p>
            <a:pPr lvl="1"/>
            <a:r>
              <a:rPr lang="en-GB" dirty="0" smtClean="0"/>
              <a:t>An Effect</a:t>
            </a:r>
          </a:p>
          <a:p>
            <a:r>
              <a:rPr lang="en-GB" dirty="0" smtClean="0"/>
              <a:t>The same components we have used to draw our simple shapes</a:t>
            </a:r>
          </a:p>
          <a:p>
            <a:pPr lvl="1"/>
            <a:r>
              <a:rPr lang="en-GB" dirty="0" err="1" smtClean="0"/>
              <a:t>ColourTriangle</a:t>
            </a:r>
            <a:r>
              <a:rPr lang="en-GB" dirty="0" smtClean="0"/>
              <a:t> etc.</a:t>
            </a:r>
          </a:p>
          <a:p>
            <a:pPr lvl="1"/>
            <a:r>
              <a:rPr lang="en-GB" dirty="0" smtClean="0"/>
              <a:t>Just declared the vertex data required</a:t>
            </a:r>
          </a:p>
          <a:p>
            <a:pPr lvl="1"/>
            <a:r>
              <a:rPr lang="en-GB" dirty="0" smtClean="0"/>
              <a:t>The mesh part holds this kind of data for a 3D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780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Vertex Stride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Distance from the beginning of one entity to the beginning  of the next entity</a:t>
            </a:r>
          </a:p>
          <a:p>
            <a:r>
              <a:rPr lang="en-GB" dirty="0" smtClean="0"/>
              <a:t>Stride is the size in bytes for the data of one vertex</a:t>
            </a:r>
          </a:p>
          <a:p>
            <a:pPr lvl="1"/>
            <a:r>
              <a:rPr lang="en-GB" dirty="0" smtClean="0"/>
              <a:t>Byte offset from consecutive vertices</a:t>
            </a:r>
          </a:p>
          <a:p>
            <a:r>
              <a:rPr lang="en-GB" dirty="0" smtClean="0"/>
              <a:t>In order to access each piece of vertex data we must know the stride to be able to iterate over the byte 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321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Intersection Checks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649" y="2057400"/>
            <a:ext cx="9872871" cy="2354802"/>
          </a:xfrm>
        </p:spPr>
        <p:txBody>
          <a:bodyPr/>
          <a:lstStyle/>
          <a:p>
            <a:r>
              <a:rPr lang="en-GB" dirty="0" smtClean="0"/>
              <a:t>We can easily check if two bounding volumes intersect</a:t>
            </a:r>
          </a:p>
          <a:p>
            <a:pPr lvl="1"/>
            <a:r>
              <a:rPr lang="en-GB" dirty="0" smtClean="0"/>
              <a:t>Intersects(volume) returns a Boolean</a:t>
            </a:r>
          </a:p>
          <a:p>
            <a:r>
              <a:rPr lang="en-GB" dirty="0" smtClean="0"/>
              <a:t>Typically we want to compare</a:t>
            </a:r>
          </a:p>
          <a:p>
            <a:pPr lvl="1"/>
            <a:r>
              <a:rPr lang="en-GB" dirty="0" smtClean="0"/>
              <a:t>Box to Box</a:t>
            </a:r>
          </a:p>
          <a:p>
            <a:pPr lvl="1"/>
            <a:r>
              <a:rPr lang="en-GB" dirty="0" smtClean="0"/>
              <a:t>Sphere to Sphere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860" y="4627715"/>
            <a:ext cx="75438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7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Intersection </a:t>
            </a:r>
            <a:r>
              <a:rPr lang="en-GB" dirty="0" smtClean="0"/>
              <a:t>Checks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2479089"/>
          </a:xfrm>
        </p:spPr>
        <p:txBody>
          <a:bodyPr/>
          <a:lstStyle/>
          <a:p>
            <a:r>
              <a:rPr lang="en-GB" dirty="0" smtClean="0"/>
              <a:t>Of course will have a mixture of volumes in the game</a:t>
            </a:r>
          </a:p>
          <a:p>
            <a:r>
              <a:rPr lang="en-GB" dirty="0" smtClean="0"/>
              <a:t>And we can check intersections the exact same as before</a:t>
            </a:r>
          </a:p>
          <a:p>
            <a:pPr lvl="1"/>
            <a:r>
              <a:rPr lang="en-GB" dirty="0" smtClean="0"/>
              <a:t>Box to Sphere</a:t>
            </a:r>
          </a:p>
          <a:p>
            <a:pPr lvl="1"/>
            <a:r>
              <a:rPr lang="en-GB" dirty="0" smtClean="0"/>
              <a:t>Sphere to Box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22" y="4687687"/>
            <a:ext cx="72866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Vectors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 already have a good understanding of using vectors</a:t>
            </a:r>
          </a:p>
          <a:p>
            <a:pPr lvl="1"/>
            <a:r>
              <a:rPr lang="en-GB" smtClean="0"/>
              <a:t>Previously you </a:t>
            </a:r>
            <a:r>
              <a:rPr lang="en-GB" dirty="0" smtClean="0"/>
              <a:t>would have used Vector2(X, Y) to place object </a:t>
            </a:r>
            <a:r>
              <a:rPr lang="en-GB" smtClean="0"/>
              <a:t>in *two </a:t>
            </a:r>
            <a:r>
              <a:rPr lang="en-GB" dirty="0" smtClean="0"/>
              <a:t>dimensional space</a:t>
            </a:r>
          </a:p>
          <a:p>
            <a:pPr lvl="1"/>
            <a:r>
              <a:rPr lang="en-GB" dirty="0" smtClean="0"/>
              <a:t>In this module we will be using Vector3(X, Y, Z) to do the same thing</a:t>
            </a:r>
          </a:p>
          <a:p>
            <a:r>
              <a:rPr lang="en-GB" dirty="0" smtClean="0"/>
              <a:t>What is a vector?</a:t>
            </a:r>
          </a:p>
          <a:p>
            <a:pPr lvl="1"/>
            <a:r>
              <a:rPr lang="en-GB" dirty="0" smtClean="0"/>
              <a:t>A vector is the math equivalent to an array</a:t>
            </a:r>
          </a:p>
          <a:p>
            <a:r>
              <a:rPr lang="en-GB" dirty="0" smtClean="0"/>
              <a:t>A vector isn’t exactly a coordinate</a:t>
            </a:r>
          </a:p>
          <a:p>
            <a:pPr lvl="1"/>
            <a:r>
              <a:rPr lang="en-GB" dirty="0" smtClean="0"/>
              <a:t>It also has a </a:t>
            </a:r>
            <a:r>
              <a:rPr lang="en-GB" b="1" u="sng" dirty="0" smtClean="0"/>
              <a:t>direction (Angle)</a:t>
            </a:r>
            <a:r>
              <a:rPr lang="en-GB" dirty="0" smtClean="0"/>
              <a:t> and a </a:t>
            </a:r>
            <a:r>
              <a:rPr lang="en-GB" b="1" u="sng" dirty="0" smtClean="0"/>
              <a:t>magnitude (Length)</a:t>
            </a:r>
          </a:p>
          <a:p>
            <a:pPr lvl="1"/>
            <a:r>
              <a:rPr lang="en-GB" dirty="0" smtClean="0"/>
              <a:t>We could say a coordinate is a vector from the origin (0, 0) </a:t>
            </a:r>
          </a:p>
          <a:p>
            <a:pPr lvl="1"/>
            <a:r>
              <a:rPr lang="en-GB" dirty="0" smtClean="0"/>
              <a:t>Or a vector is a coordinate offset from the origin (0, 0)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770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Intersection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5696377" cy="4038600"/>
          </a:xfrm>
        </p:spPr>
        <p:txBody>
          <a:bodyPr/>
          <a:lstStyle/>
          <a:p>
            <a:r>
              <a:rPr lang="en-GB" dirty="0" smtClean="0"/>
              <a:t>Note that you would not use a check like this for bullets in a game</a:t>
            </a:r>
          </a:p>
          <a:p>
            <a:r>
              <a:rPr lang="en-GB" dirty="0" smtClean="0"/>
              <a:t>If we used the previous methods to check intersections then we could easily make decision in game objects</a:t>
            </a:r>
          </a:p>
          <a:p>
            <a:pPr lvl="1"/>
            <a:r>
              <a:rPr lang="en-GB" dirty="0" smtClean="0"/>
              <a:t>What type of object intersected and what is the response to that</a:t>
            </a:r>
            <a:endParaRPr lang="en-GB" dirty="0"/>
          </a:p>
          <a:p>
            <a:r>
              <a:rPr lang="en-GB" dirty="0" smtClean="0"/>
              <a:t>Later we will use a physics engine so building this kind of cod into your games will require a re-write later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037" y="3193533"/>
            <a:ext cx="4298489" cy="176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4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Containment Checks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2425823"/>
          </a:xfrm>
        </p:spPr>
        <p:txBody>
          <a:bodyPr/>
          <a:lstStyle/>
          <a:p>
            <a:r>
              <a:rPr lang="en-GB" dirty="0" smtClean="0"/>
              <a:t>We can determine the containment state of two volumes</a:t>
            </a:r>
          </a:p>
          <a:p>
            <a:r>
              <a:rPr lang="en-GB" dirty="0" smtClean="0"/>
              <a:t>This is used to determine if an object is within another</a:t>
            </a:r>
          </a:p>
          <a:p>
            <a:r>
              <a:rPr lang="en-GB" dirty="0" smtClean="0"/>
              <a:t>It tells use the type of containment</a:t>
            </a:r>
          </a:p>
          <a:p>
            <a:pPr lvl="1"/>
            <a:r>
              <a:rPr lang="en-GB" dirty="0" smtClean="0"/>
              <a:t>Disjoint (None)</a:t>
            </a:r>
          </a:p>
          <a:p>
            <a:pPr lvl="1"/>
            <a:r>
              <a:rPr lang="en-GB" dirty="0" smtClean="0"/>
              <a:t>Intersects (Partial Containment)</a:t>
            </a:r>
          </a:p>
          <a:p>
            <a:pPr lvl="1"/>
            <a:r>
              <a:rPr lang="en-GB" dirty="0" smtClean="0"/>
              <a:t>Contains (Fully Contains)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85" y="4618191"/>
            <a:ext cx="86487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3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Containment Checks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2425823"/>
          </a:xfrm>
        </p:spPr>
        <p:txBody>
          <a:bodyPr/>
          <a:lstStyle/>
          <a:p>
            <a:r>
              <a:rPr lang="en-GB" dirty="0" smtClean="0"/>
              <a:t>Just like the intersections we can check</a:t>
            </a:r>
          </a:p>
          <a:p>
            <a:pPr lvl="1"/>
            <a:r>
              <a:rPr lang="en-GB" dirty="0" smtClean="0"/>
              <a:t>Box to Box</a:t>
            </a:r>
          </a:p>
          <a:p>
            <a:pPr lvl="1"/>
            <a:r>
              <a:rPr lang="en-GB" dirty="0" smtClean="0"/>
              <a:t>Sphere to </a:t>
            </a:r>
            <a:r>
              <a:rPr lang="en-GB" dirty="0" err="1" smtClean="0"/>
              <a:t>Spere</a:t>
            </a:r>
            <a:endParaRPr lang="en-GB" dirty="0" smtClean="0"/>
          </a:p>
          <a:p>
            <a:pPr lvl="1"/>
            <a:r>
              <a:rPr lang="en-GB" dirty="0" smtClean="0"/>
              <a:t>Ray to Box</a:t>
            </a:r>
          </a:p>
          <a:p>
            <a:pPr lvl="1"/>
            <a:r>
              <a:rPr lang="en-GB" dirty="0" smtClean="0"/>
              <a:t>Ray to Sphere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960" y="4574663"/>
            <a:ext cx="83629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Containment Sample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4707384" cy="4038600"/>
          </a:xfrm>
        </p:spPr>
        <p:txBody>
          <a:bodyPr/>
          <a:lstStyle/>
          <a:p>
            <a:r>
              <a:rPr lang="en-GB" dirty="0" smtClean="0"/>
              <a:t>Again not good for bullets!</a:t>
            </a:r>
          </a:p>
          <a:p>
            <a:r>
              <a:rPr lang="en-GB" dirty="0" smtClean="0"/>
              <a:t>If the containment type is anything other than disjoint (none) then take some life of the game object</a:t>
            </a:r>
          </a:p>
          <a:p>
            <a:r>
              <a:rPr lang="en-GB" dirty="0" smtClean="0"/>
              <a:t>This can be used with the Camera Frustum to check what game objects are visible</a:t>
            </a:r>
          </a:p>
          <a:p>
            <a:pPr lvl="1"/>
            <a:r>
              <a:rPr lang="en-GB" dirty="0" smtClean="0"/>
              <a:t>Contained in the view frustum</a:t>
            </a:r>
          </a:p>
          <a:p>
            <a:pPr lvl="1"/>
            <a:r>
              <a:rPr lang="en-GB" dirty="0" smtClean="0"/>
              <a:t>Object culling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39" y="3344893"/>
            <a:ext cx="57054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0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Ray in XNA has a </a:t>
            </a:r>
          </a:p>
          <a:p>
            <a:pPr lvl="1"/>
            <a:r>
              <a:rPr lang="en-GB" dirty="0" smtClean="0"/>
              <a:t>Vector3 Position</a:t>
            </a:r>
          </a:p>
          <a:p>
            <a:pPr lvl="1"/>
            <a:r>
              <a:rPr lang="en-GB" dirty="0" smtClean="0"/>
              <a:t>Vector3 Direction</a:t>
            </a:r>
          </a:p>
          <a:p>
            <a:r>
              <a:rPr lang="en-GB" dirty="0" smtClean="0"/>
              <a:t>Previously mentioned ray casting is frequently found in games</a:t>
            </a:r>
          </a:p>
          <a:p>
            <a:pPr lvl="1"/>
            <a:r>
              <a:rPr lang="en-GB" dirty="0" smtClean="0"/>
              <a:t>Ray Picking</a:t>
            </a:r>
          </a:p>
          <a:p>
            <a:pPr lvl="1"/>
            <a:r>
              <a:rPr lang="en-GB" dirty="0" smtClean="0"/>
              <a:t>Keeping object off the ground</a:t>
            </a:r>
          </a:p>
          <a:p>
            <a:pPr lvl="1"/>
            <a:r>
              <a:rPr lang="en-GB" dirty="0" smtClean="0"/>
              <a:t>Graphics</a:t>
            </a:r>
          </a:p>
          <a:p>
            <a:r>
              <a:rPr lang="en-GB" dirty="0" smtClean="0"/>
              <a:t>Casting a ray from the centre of a screen (crosshair) is a typically usage scenario</a:t>
            </a:r>
          </a:p>
        </p:txBody>
      </p:sp>
    </p:spTree>
    <p:extLst>
      <p:ext uri="{BB962C8B-B14F-4D97-AF65-F5344CB8AC3E}">
        <p14:creationId xmlns:p14="http://schemas.microsoft.com/office/powerpoint/2010/main" val="301452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Ray Intersection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2363680"/>
          </a:xfrm>
        </p:spPr>
        <p:txBody>
          <a:bodyPr/>
          <a:lstStyle/>
          <a:p>
            <a:r>
              <a:rPr lang="en-GB" dirty="0" smtClean="0"/>
              <a:t>Unlike the previous Intersections which returned a bool</a:t>
            </a:r>
            <a:endParaRPr lang="en-GB" dirty="0"/>
          </a:p>
          <a:p>
            <a:pPr lvl="1"/>
            <a:r>
              <a:rPr lang="en-GB" dirty="0" smtClean="0"/>
              <a:t>Ray returns a </a:t>
            </a:r>
            <a:r>
              <a:rPr lang="en-GB" dirty="0" err="1" smtClean="0"/>
              <a:t>nullable</a:t>
            </a:r>
            <a:r>
              <a:rPr lang="en-GB" dirty="0" smtClean="0"/>
              <a:t> float (float?)</a:t>
            </a:r>
          </a:p>
          <a:p>
            <a:r>
              <a:rPr lang="en-GB" dirty="0" smtClean="0"/>
              <a:t>If the result is null then no intersection took place</a:t>
            </a:r>
          </a:p>
          <a:p>
            <a:r>
              <a:rPr lang="en-GB" dirty="0" smtClean="0"/>
              <a:t>If the result has a value then there was an intersection</a:t>
            </a:r>
          </a:p>
          <a:p>
            <a:pPr lvl="1"/>
            <a:r>
              <a:rPr lang="en-GB" dirty="0" smtClean="0"/>
              <a:t>And the result is the distance from the source of ray to the intersection</a:t>
            </a:r>
          </a:p>
          <a:p>
            <a:pPr lvl="1"/>
            <a:r>
              <a:rPr lang="en-GB" dirty="0" smtClean="0"/>
              <a:t>Really goo 3D picking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547" y="4512520"/>
            <a:ext cx="65817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0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Ray Intersection Sample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4769528" cy="4038600"/>
          </a:xfrm>
        </p:spPr>
        <p:txBody>
          <a:bodyPr/>
          <a:lstStyle/>
          <a:p>
            <a:r>
              <a:rPr lang="en-GB" dirty="0" smtClean="0"/>
              <a:t>Perfect form of collision detection for a bullet</a:t>
            </a:r>
          </a:p>
          <a:p>
            <a:pPr lvl="1"/>
            <a:r>
              <a:rPr lang="en-GB" dirty="0" smtClean="0"/>
              <a:t>An infinite line from a </a:t>
            </a:r>
            <a:r>
              <a:rPr lang="en-GB" smtClean="0"/>
              <a:t>source in a  </a:t>
            </a:r>
            <a:r>
              <a:rPr lang="en-GB" dirty="0" smtClean="0"/>
              <a:t>direction</a:t>
            </a:r>
          </a:p>
          <a:p>
            <a:r>
              <a:rPr lang="en-GB" dirty="0" smtClean="0"/>
              <a:t>We do the intersection</a:t>
            </a:r>
          </a:p>
          <a:p>
            <a:pPr lvl="1"/>
            <a:r>
              <a:rPr lang="en-GB" dirty="0" smtClean="0"/>
              <a:t>Check if not null</a:t>
            </a:r>
          </a:p>
          <a:p>
            <a:pPr lvl="1"/>
            <a:r>
              <a:rPr lang="en-GB" dirty="0" smtClean="0"/>
              <a:t>Check if within a limit of 20 units</a:t>
            </a:r>
          </a:p>
          <a:p>
            <a:pPr lvl="1"/>
            <a:r>
              <a:rPr lang="en-GB" dirty="0" smtClean="0"/>
              <a:t>If it is then do something to the enemy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435" y="2659972"/>
            <a:ext cx="5524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0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Vectors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vector is defined by n-coordinates</a:t>
            </a:r>
          </a:p>
          <a:p>
            <a:pPr lvl="1"/>
            <a:r>
              <a:rPr lang="en-GB" dirty="0" smtClean="0"/>
              <a:t>Each component of the vector is typically assigned to an axis</a:t>
            </a:r>
          </a:p>
          <a:p>
            <a:pPr lvl="1"/>
            <a:r>
              <a:rPr lang="en-GB" dirty="0" smtClean="0"/>
              <a:t>Most games will use vectors with 2 or 3 components</a:t>
            </a:r>
          </a:p>
          <a:p>
            <a:pPr lvl="2"/>
            <a:r>
              <a:rPr lang="en-GB" dirty="0" smtClean="0"/>
              <a:t>Vector2 and Vector3</a:t>
            </a:r>
          </a:p>
          <a:p>
            <a:pPr lvl="2"/>
            <a:r>
              <a:rPr lang="en-GB" dirty="0" smtClean="0"/>
              <a:t>Vector4</a:t>
            </a:r>
          </a:p>
          <a:p>
            <a:r>
              <a:rPr lang="en-GB" dirty="0" smtClean="0"/>
              <a:t>Typically a vector is defined as or more two coordinates in a space </a:t>
            </a:r>
          </a:p>
          <a:p>
            <a:pPr lvl="1"/>
            <a:r>
              <a:rPr lang="en-GB" dirty="0" smtClean="0"/>
              <a:t>With two points we say the vector has a head and a tail</a:t>
            </a:r>
          </a:p>
          <a:p>
            <a:pPr lvl="1"/>
            <a:r>
              <a:rPr lang="en-GB" dirty="0" smtClean="0"/>
              <a:t>Starts at the tail, ends at the head</a:t>
            </a:r>
          </a:p>
          <a:p>
            <a:pPr lvl="1"/>
            <a:r>
              <a:rPr lang="en-GB" dirty="0" smtClean="0"/>
              <a:t>Vectors have their own relative space</a:t>
            </a:r>
          </a:p>
          <a:p>
            <a:pPr lvl="2"/>
            <a:r>
              <a:rPr lang="en-GB" dirty="0" smtClean="0"/>
              <a:t>Known as vector space</a:t>
            </a:r>
          </a:p>
          <a:p>
            <a:pPr lvl="1"/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10449017" y="2991775"/>
            <a:ext cx="97655" cy="976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9853553" y="3586008"/>
            <a:ext cx="97655" cy="976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9615632" y="3265503"/>
            <a:ext cx="18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A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06404" y="2671270"/>
            <a:ext cx="18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B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endCxn id="12" idx="3"/>
          </p:cNvCxnSpPr>
          <p:nvPr/>
        </p:nvCxnSpPr>
        <p:spPr>
          <a:xfrm flipV="1">
            <a:off x="9926794" y="3075128"/>
            <a:ext cx="536524" cy="53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10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Vectors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Think of a vector as an arrow</a:t>
            </a:r>
          </a:p>
          <a:p>
            <a:pPr lvl="1"/>
            <a:r>
              <a:rPr lang="en-GB" dirty="0"/>
              <a:t>Arrow indicates the direction</a:t>
            </a:r>
          </a:p>
          <a:p>
            <a:pPr lvl="1"/>
            <a:r>
              <a:rPr lang="en-GB" dirty="0"/>
              <a:t>Starts at the tail and points towards the head</a:t>
            </a:r>
          </a:p>
          <a:p>
            <a:pPr lvl="1"/>
            <a:r>
              <a:rPr lang="en-GB" dirty="0"/>
              <a:t>The head is the actual (X, Y, Z) components</a:t>
            </a:r>
          </a:p>
          <a:p>
            <a:r>
              <a:rPr lang="en-GB" dirty="0"/>
              <a:t>The head can be placed anywhere in coordinate space</a:t>
            </a:r>
          </a:p>
          <a:p>
            <a:pPr lvl="1"/>
            <a:r>
              <a:rPr lang="en-GB" dirty="0"/>
              <a:t>The only restriction is that is a given distance from the tail</a:t>
            </a:r>
          </a:p>
          <a:p>
            <a:pPr lvl="1"/>
            <a:r>
              <a:rPr lang="en-GB" dirty="0"/>
              <a:t>If our vector is (1, 2, 3)</a:t>
            </a:r>
          </a:p>
          <a:p>
            <a:pPr lvl="1"/>
            <a:r>
              <a:rPr lang="en-GB" dirty="0"/>
              <a:t>It is separated form the tail by a distance of (X=1, Y=2, Z=3</a:t>
            </a:r>
            <a:r>
              <a:rPr lang="en-GB" dirty="0" smtClean="0"/>
              <a:t>)</a:t>
            </a:r>
          </a:p>
          <a:p>
            <a:r>
              <a:rPr lang="en-GB" dirty="0" smtClean="0"/>
              <a:t>On the right the tail is at the origin</a:t>
            </a:r>
          </a:p>
          <a:p>
            <a:pPr lvl="1"/>
            <a:r>
              <a:rPr lang="en-GB" dirty="0" smtClean="0"/>
              <a:t>The head is given distance from the origin</a:t>
            </a:r>
          </a:p>
          <a:p>
            <a:pPr lvl="1"/>
            <a:r>
              <a:rPr lang="en-GB" dirty="0" smtClean="0"/>
              <a:t>To calculate the value of the vector AB = (B - A)</a:t>
            </a:r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673484" y="3613211"/>
            <a:ext cx="2537696" cy="26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902381" y="2618912"/>
            <a:ext cx="1" cy="20063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77492" y="3719743"/>
            <a:ext cx="29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X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9937235" y="2627790"/>
            <a:ext cx="29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Y</a:t>
            </a:r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10449017" y="2991775"/>
            <a:ext cx="97655" cy="976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9853553" y="3586008"/>
            <a:ext cx="97655" cy="976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9615632" y="3265503"/>
            <a:ext cx="18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A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06404" y="2671270"/>
            <a:ext cx="18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B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endCxn id="12" idx="3"/>
          </p:cNvCxnSpPr>
          <p:nvPr/>
        </p:nvCxnSpPr>
        <p:spPr>
          <a:xfrm flipV="1">
            <a:off x="9926794" y="3075128"/>
            <a:ext cx="536524" cy="53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47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Vector Operations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Addition</a:t>
            </a:r>
          </a:p>
          <a:p>
            <a:pPr lvl="1"/>
            <a:r>
              <a:rPr lang="en-GB" dirty="0" smtClean="0"/>
              <a:t>Simple addition of two or more existing Vectors</a:t>
            </a:r>
          </a:p>
          <a:p>
            <a:r>
              <a:rPr lang="en-GB" dirty="0" smtClean="0"/>
              <a:t>Subtraction</a:t>
            </a:r>
          </a:p>
          <a:p>
            <a:pPr lvl="1"/>
            <a:r>
              <a:rPr lang="en-GB" dirty="0" smtClean="0"/>
              <a:t>Simple subtraction of two or more existing vectors</a:t>
            </a:r>
          </a:p>
          <a:p>
            <a:r>
              <a:rPr lang="en-GB" dirty="0" smtClean="0"/>
              <a:t>Scalar Multiplication</a:t>
            </a:r>
          </a:p>
          <a:p>
            <a:pPr lvl="1"/>
            <a:r>
              <a:rPr lang="en-GB" dirty="0" smtClean="0"/>
              <a:t>Multiply a Vector by a Scalar</a:t>
            </a:r>
          </a:p>
          <a:p>
            <a:pPr lvl="1"/>
            <a:r>
              <a:rPr lang="en-GB" dirty="0" smtClean="0"/>
              <a:t>Scaling the size of the Vector</a:t>
            </a:r>
          </a:p>
          <a:p>
            <a:pPr lvl="1"/>
            <a:r>
              <a:rPr lang="en-GB" dirty="0" smtClean="0"/>
              <a:t>Not multiplying by another vector</a:t>
            </a:r>
          </a:p>
          <a:p>
            <a:r>
              <a:rPr lang="en-GB" dirty="0" smtClean="0"/>
              <a:t>To multiply two Vectors we use the Cross Product</a:t>
            </a:r>
          </a:p>
          <a:p>
            <a:r>
              <a:rPr lang="en-GB" dirty="0" smtClean="0"/>
              <a:t>To get the angle between two vectors we use the Dot Product</a:t>
            </a:r>
          </a:p>
        </p:txBody>
      </p:sp>
    </p:spTree>
    <p:extLst>
      <p:ext uri="{BB962C8B-B14F-4D97-AF65-F5344CB8AC3E}">
        <p14:creationId xmlns:p14="http://schemas.microsoft.com/office/powerpoint/2010/main" val="251774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Vector Operations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Cross Product</a:t>
            </a:r>
          </a:p>
          <a:p>
            <a:pPr lvl="1"/>
            <a:r>
              <a:rPr lang="en-GB" dirty="0" smtClean="0"/>
              <a:t>The cross product of two 3D vectors (A, B) will result in a new vector</a:t>
            </a:r>
          </a:p>
          <a:p>
            <a:pPr lvl="1"/>
            <a:r>
              <a:rPr lang="en-GB" dirty="0" smtClean="0"/>
              <a:t>The new vector is perpendicular to the vectors A and B</a:t>
            </a:r>
          </a:p>
          <a:p>
            <a:r>
              <a:rPr lang="en-GB" dirty="0" smtClean="0"/>
              <a:t>Dot Product</a:t>
            </a:r>
          </a:p>
          <a:p>
            <a:pPr lvl="1"/>
            <a:r>
              <a:rPr lang="en-GB" dirty="0" smtClean="0"/>
              <a:t>Produces a Scalar often known as the Scalar Product</a:t>
            </a:r>
          </a:p>
          <a:p>
            <a:r>
              <a:rPr lang="en-GB" dirty="0" smtClean="0"/>
              <a:t>Normalization</a:t>
            </a:r>
          </a:p>
          <a:p>
            <a:pPr lvl="1"/>
            <a:r>
              <a:rPr lang="en-GB" dirty="0" smtClean="0"/>
              <a:t>Creates a Unit Vector from a given vector</a:t>
            </a:r>
          </a:p>
          <a:p>
            <a:r>
              <a:rPr lang="en-GB" dirty="0" smtClean="0"/>
              <a:t>Transformations</a:t>
            </a:r>
          </a:p>
          <a:p>
            <a:pPr lvl="1"/>
            <a:r>
              <a:rPr lang="en-GB" dirty="0" smtClean="0"/>
              <a:t>Transforms a Vector by a given Matrix or Quaternion rotation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28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Vector2 Sample Application</a:t>
            </a:r>
            <a:endParaRPr lang="en-GB" dirty="0"/>
          </a:p>
        </p:txBody>
      </p:sp>
      <p:pic>
        <p:nvPicPr>
          <p:cNvPr id="4" name="Vector Samp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2476" y="1751565"/>
            <a:ext cx="7236568" cy="4512213"/>
          </a:xfrm>
        </p:spPr>
      </p:pic>
    </p:spTree>
    <p:extLst>
      <p:ext uri="{BB962C8B-B14F-4D97-AF65-F5344CB8AC3E}">
        <p14:creationId xmlns:p14="http://schemas.microsoft.com/office/powerpoint/2010/main" val="167615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73</TotalTime>
  <Words>2423</Words>
  <Application>Microsoft Office PowerPoint</Application>
  <PresentationFormat>Widescreen</PresentationFormat>
  <Paragraphs>400</Paragraphs>
  <Slides>46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Corbel</vt:lpstr>
      <vt:lpstr>Basis</vt:lpstr>
      <vt:lpstr>Coordinate System</vt:lpstr>
      <vt:lpstr>Cartesian Coordinate System</vt:lpstr>
      <vt:lpstr>Cartesian Coordinate System</vt:lpstr>
      <vt:lpstr>Vectors</vt:lpstr>
      <vt:lpstr>Vectors</vt:lpstr>
      <vt:lpstr>Vectors</vt:lpstr>
      <vt:lpstr>Vector Operations</vt:lpstr>
      <vt:lpstr>Vector Operations</vt:lpstr>
      <vt:lpstr>Vector2 Sample Application</vt:lpstr>
      <vt:lpstr>Matrix</vt:lpstr>
      <vt:lpstr>Matrices and Games Development</vt:lpstr>
      <vt:lpstr>Matrices</vt:lpstr>
      <vt:lpstr>Yaw, Pitch and Roll</vt:lpstr>
      <vt:lpstr>Yaw, Pitch and Roll</vt:lpstr>
      <vt:lpstr>Projection Type</vt:lpstr>
      <vt:lpstr>Shapes</vt:lpstr>
      <vt:lpstr>Primitive Types</vt:lpstr>
      <vt:lpstr>Vertex</vt:lpstr>
      <vt:lpstr>Vertex Types</vt:lpstr>
      <vt:lpstr>Vertex Types</vt:lpstr>
      <vt:lpstr>VertexDeclaration</vt:lpstr>
      <vt:lpstr>Drawing Primitives</vt:lpstr>
      <vt:lpstr>Summary</vt:lpstr>
      <vt:lpstr>Shaders Introduction</vt:lpstr>
      <vt:lpstr>Shaders Introduction</vt:lpstr>
      <vt:lpstr>Graphics Pipeline</vt:lpstr>
      <vt:lpstr>Vertex Shader Overview</vt:lpstr>
      <vt:lpstr>Vertex Shader</vt:lpstr>
      <vt:lpstr>Pixel Shader Overview</vt:lpstr>
      <vt:lpstr>Pixel Shader</vt:lpstr>
      <vt:lpstr>Techniques and Passes</vt:lpstr>
      <vt:lpstr>Bounding Box</vt:lpstr>
      <vt:lpstr>Bounding Frustum</vt:lpstr>
      <vt:lpstr>Bounding Sphere</vt:lpstr>
      <vt:lpstr>ModelMesh</vt:lpstr>
      <vt:lpstr>ModelMeshPart</vt:lpstr>
      <vt:lpstr>Vertex Stride</vt:lpstr>
      <vt:lpstr>Intersection Checks</vt:lpstr>
      <vt:lpstr>Intersection Checks</vt:lpstr>
      <vt:lpstr>Intersection Example</vt:lpstr>
      <vt:lpstr>Containment Checks</vt:lpstr>
      <vt:lpstr>Containment Checks</vt:lpstr>
      <vt:lpstr>Containment Sample</vt:lpstr>
      <vt:lpstr>Ray</vt:lpstr>
      <vt:lpstr>Ray Intersection</vt:lpstr>
      <vt:lpstr>Ray Intersection Sample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Neil Gannon</dc:creator>
  <cp:lastModifiedBy>Neil Gannon</cp:lastModifiedBy>
  <cp:revision>46</cp:revision>
  <dcterms:created xsi:type="dcterms:W3CDTF">2013-09-11T14:10:47Z</dcterms:created>
  <dcterms:modified xsi:type="dcterms:W3CDTF">2014-10-29T12:09:34Z</dcterms:modified>
</cp:coreProperties>
</file>